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0" r:id="rId3"/>
    <p:sldId id="265" r:id="rId4"/>
    <p:sldId id="308" r:id="rId5"/>
    <p:sldId id="270" r:id="rId6"/>
    <p:sldId id="271" r:id="rId7"/>
    <p:sldId id="296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1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orient="horz" pos="5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6190"/>
  </p:normalViewPr>
  <p:slideViewPr>
    <p:cSldViewPr>
      <p:cViewPr varScale="1">
        <p:scale>
          <a:sx n="104" d="100"/>
          <a:sy n="104" d="100"/>
        </p:scale>
        <p:origin x="780" y="96"/>
      </p:cViewPr>
      <p:guideLst>
        <p:guide pos="3840"/>
        <p:guide orient="horz" pos="3960"/>
        <p:guide orient="horz" pos="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3971B7-7473-D529-B530-749D67266502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0750880-E2EF-D2D2-E93D-927B83079440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>
                <a:solidFill>
                  <a:srgbClr val="6E2820"/>
                </a:solidFill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A3B3258-DEA8-8057-A1D1-9DD02675CF1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4D5AF-DAC7-8CBB-788B-C407AA7C80FE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8C7E-F798-104C-DF30-832F5D8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781F0-29F9-0FAD-0F24-0E596EDC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1B416-9432-2787-5286-5EE82C558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26716-9273-FF28-4F82-200EB172A2D9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B06C2-BC2B-64C5-DB62-A769635A4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457201"/>
            <a:ext cx="10517188" cy="540385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9C2EC-4B35-56AE-EB9F-59ECFAFE8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67400"/>
            <a:ext cx="10514012" cy="800100"/>
          </a:xfrm>
        </p:spPr>
        <p:txBody>
          <a:bodyPr lIns="0" tIns="182880">
            <a:normAutofit/>
          </a:bodyPr>
          <a:lstStyle>
            <a:lvl1pPr marL="0" indent="0">
              <a:buNone/>
              <a:defRPr sz="2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93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B637-4752-31D1-7550-00DAE12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EA4A-B4E6-DC76-F3E2-4F6C7BE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6E09-8680-EAF0-8D82-34592B7A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6F04-69C8-1250-9CB1-42D60B9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5" r:id="rId3"/>
    <p:sldLayoutId id="2147483657" r:id="rId4"/>
    <p:sldLayoutId id="2147483650" r:id="rId5"/>
    <p:sldLayoutId id="2147483651" r:id="rId6"/>
    <p:sldLayoutId id="2147483654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 on the runway&#10;&#10;Description automatically generated">
            <a:extLst>
              <a:ext uri="{FF2B5EF4-FFF2-40B4-BE49-F238E27FC236}">
                <a16:creationId xmlns:a16="http://schemas.microsoft.com/office/drawing/2014/main" id="{80228648-5C6E-611B-9952-0C3C7B3E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ook cover with text&#10;&#10;Description automatically generated">
            <a:extLst>
              <a:ext uri="{FF2B5EF4-FFF2-40B4-BE49-F238E27FC236}">
                <a16:creationId xmlns:a16="http://schemas.microsoft.com/office/drawing/2014/main" id="{FD9DD468-A12C-CBC0-0BBD-56B89324A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6DAF1-8079-186C-D414-992B1B7137CA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6 Figures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5BB80-8A95-31E5-6CB1-C99327533DB2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>
            <a:noAutofit/>
          </a:bodyPr>
          <a:lstStyle/>
          <a:p>
            <a:r>
              <a:rPr lang="en-US" dirty="0"/>
              <a:t>Flight deck annunciator panel and lights.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2BFC43-A539-1942-59C5-EBDDF706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06" y="152399"/>
            <a:ext cx="9296400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Engine-indicating and crew-alerting system (EICAS).</a:t>
            </a:r>
          </a:p>
          <a:p>
            <a:endParaRPr lang="en-US" dirty="0"/>
          </a:p>
        </p:txBody>
      </p:sp>
      <p:pic>
        <p:nvPicPr>
          <p:cNvPr id="5" name="Picture 4" descr="A black and white control panel&#10;&#10;Description automatically generated">
            <a:extLst>
              <a:ext uri="{FF2B5EF4-FFF2-40B4-BE49-F238E27FC236}">
                <a16:creationId xmlns:a16="http://schemas.microsoft.com/office/drawing/2014/main" id="{D0ABC93D-461D-1CA2-9112-64A6E8F93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2400"/>
            <a:ext cx="9001853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Electronic centralized aircraft monitoring (ECAM).</a:t>
            </a:r>
          </a:p>
        </p:txBody>
      </p:sp>
      <p:pic>
        <p:nvPicPr>
          <p:cNvPr id="2" name="Picture 1" descr="A black and white image of a control panel&#10;&#10;Description automatically generated">
            <a:extLst>
              <a:ext uri="{FF2B5EF4-FFF2-40B4-BE49-F238E27FC236}">
                <a16:creationId xmlns:a16="http://schemas.microsoft.com/office/drawing/2014/main" id="{C65E4142-396C-6700-2989-67E96A89A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2400"/>
            <a:ext cx="9001853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Engine fire suppression system.</a:t>
            </a:r>
          </a:p>
        </p:txBody>
      </p:sp>
      <p:pic>
        <p:nvPicPr>
          <p:cNvPr id="4" name="Picture 3" descr="A diagram of a fire bottle&#10;&#10;Description automatically generated">
            <a:extLst>
              <a:ext uri="{FF2B5EF4-FFF2-40B4-BE49-F238E27FC236}">
                <a16:creationId xmlns:a16="http://schemas.microsoft.com/office/drawing/2014/main" id="{91FC792E-6F95-6AFC-50F3-A581952EB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18" y="190500"/>
            <a:ext cx="10235763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5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Fire protection system: flight deck components.</a:t>
            </a:r>
          </a:p>
        </p:txBody>
      </p:sp>
      <p:pic>
        <p:nvPicPr>
          <p:cNvPr id="12" name="Picture 11" descr="A diagram of a cockpit&#10;&#10;Description automatically generated">
            <a:extLst>
              <a:ext uri="{FF2B5EF4-FFF2-40B4-BE49-F238E27FC236}">
                <a16:creationId xmlns:a16="http://schemas.microsoft.com/office/drawing/2014/main" id="{D57DED26-72B1-AB65-DAA3-EF3F5C200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002" y="0"/>
            <a:ext cx="9362211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Lavatory fire protection.</a:t>
            </a:r>
          </a:p>
        </p:txBody>
      </p:sp>
      <p:pic>
        <p:nvPicPr>
          <p:cNvPr id="5" name="Picture 4" descr="A diagram of a smoke detector&#10;&#10;Description automatically generated">
            <a:extLst>
              <a:ext uri="{FF2B5EF4-FFF2-40B4-BE49-F238E27FC236}">
                <a16:creationId xmlns:a16="http://schemas.microsoft.com/office/drawing/2014/main" id="{FF4CFC32-5953-33EA-D089-B2F262B5E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557" y="8106"/>
            <a:ext cx="55928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Cargo compartment fire protection.</a:t>
            </a:r>
          </a:p>
        </p:txBody>
      </p:sp>
      <p:pic>
        <p:nvPicPr>
          <p:cNvPr id="5" name="Picture 4" descr="A diagram of a cargo compartment&#10;&#10;Description automatically generated">
            <a:extLst>
              <a:ext uri="{FF2B5EF4-FFF2-40B4-BE49-F238E27FC236}">
                <a16:creationId xmlns:a16="http://schemas.microsoft.com/office/drawing/2014/main" id="{CC62EC11-531B-927E-04CC-441724858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14350"/>
            <a:ext cx="1165686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Typical aircraft antenna locations.</a:t>
            </a:r>
          </a:p>
          <a:p>
            <a:endParaRPr lang="en-US" dirty="0"/>
          </a:p>
        </p:txBody>
      </p:sp>
      <p:pic>
        <p:nvPicPr>
          <p:cNvPr id="5" name="Picture 4" descr="A white airplane with black background&#10;&#10;Description automatically generated">
            <a:extLst>
              <a:ext uri="{FF2B5EF4-FFF2-40B4-BE49-F238E27FC236}">
                <a16:creationId xmlns:a16="http://schemas.microsoft.com/office/drawing/2014/main" id="{70A86919-DFA9-EB19-046F-2D7A5B21A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762000"/>
            <a:ext cx="1151001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text and symbols&#10;&#10;Description automatically generated">
            <a:extLst>
              <a:ext uri="{FF2B5EF4-FFF2-40B4-BE49-F238E27FC236}">
                <a16:creationId xmlns:a16="http://schemas.microsoft.com/office/drawing/2014/main" id="{4DD317D8-8143-4477-0B5A-80AEF0538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77" y="990600"/>
            <a:ext cx="11205623" cy="387556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Angle of attack vane and flight deck indicating system.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F0FCD3F-D9FE-C61E-7501-B8DC806F378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838200"/>
          </a:xfrm>
        </p:spPr>
        <p:txBody>
          <a:bodyPr>
            <a:normAutofit/>
          </a:bodyPr>
          <a:lstStyle/>
          <a:p>
            <a:r>
              <a:rPr lang="en-US" dirty="0"/>
              <a:t>FIGURE 6.16 (1 of 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6582E-1081-8226-9604-9D55557350F4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30476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838200"/>
          </a:xfrm>
        </p:spPr>
        <p:txBody>
          <a:bodyPr>
            <a:normAutofit/>
          </a:bodyPr>
          <a:lstStyle/>
          <a:p>
            <a:r>
              <a:rPr lang="en-US" dirty="0"/>
              <a:t>FIGURE 6.16 (2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Angle of attack vane and flight deck indicating system.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3A56B-A620-0AD4-FE50-F9CFEF30F983}"/>
              </a:ext>
            </a:extLst>
          </p:cNvPr>
          <p:cNvSpPr txBox="1"/>
          <p:nvPr/>
        </p:nvSpPr>
        <p:spPr>
          <a:xfrm>
            <a:off x="228600" y="2362200"/>
            <a:ext cx="2286001" cy="1526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91440" rIns="182880" bIns="137160" rtlCol="0">
            <a:spAutoFit/>
          </a:bodyPr>
          <a:lstStyle/>
          <a:p>
            <a:r>
              <a:rPr lang="en-US" sz="1400" dirty="0">
                <a:effectLst/>
                <a:latin typeface="Aptos" panose="020B0004020202020204" pitchFamily="34" charset="0"/>
              </a:rPr>
              <a:t>The purpose of an AOA indicator is to give the pilot better situational awareness in regards to the wing’s aerodynamic health.</a:t>
            </a:r>
          </a:p>
        </p:txBody>
      </p:sp>
      <p:pic>
        <p:nvPicPr>
          <p:cNvPr id="4" name="Picture 3" descr="A black background with text and symbols&#10;&#10;Description automatically generated">
            <a:extLst>
              <a:ext uri="{FF2B5EF4-FFF2-40B4-BE49-F238E27FC236}">
                <a16:creationId xmlns:a16="http://schemas.microsoft.com/office/drawing/2014/main" id="{5A1D4AF5-0509-EC75-8BDC-FCF82EB12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76200"/>
            <a:ext cx="8842076" cy="5715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12316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26E844-14DD-97F6-8412-322D259A9FF5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C595C3-5F17-366F-DD6D-9C905A9B7630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40C43A-AD11-7559-3104-C0DE64D78BD4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0AEC23-147D-C0B7-60D4-BC5545C46E36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87414C-5C97-3F84-CB90-C5AEA7EDCAED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BBAA0AE-40C5-6888-53C3-34B5DB9A3DA4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B539AA-EDAB-1F70-64DA-181A939168DB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555F33-E700-B8E7-3CEF-4770A146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4929E5-D335-142F-E10E-A559FCFC5A95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7E0FF2-86E1-52CF-33E1-D007CCB45BF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33AA5A-15A4-24FE-8E07-80226CC8CCCA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36FEF9-31CB-891E-9727-11FF6483A808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1F8A80-EB28-F337-1855-22679AEF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84743C-98A2-12E2-786F-30A6C2B10416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0B730B-626B-77F2-757F-5D7E7D2C64B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AE2D14-6657-136A-3C39-E15FC4EBA28E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645888-C754-DFBF-F8FC-BC393822798F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BCBBFB-CC02-8202-C9DC-F4B3D2387B0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EC8DBE-823B-C82E-9CF1-2A39B62AF54D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C3503E-970C-36CC-3714-AD458738494D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2695D40-FD67-7991-E932-7DCE35ABC741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06C75-39C2-BB61-6FBB-6B4A99C2F22E}"/>
              </a:ext>
            </a:extLst>
          </p:cNvPr>
          <p:cNvSpPr txBox="1"/>
          <p:nvPr/>
        </p:nvSpPr>
        <p:spPr>
          <a:xfrm>
            <a:off x="1455540" y="4084096"/>
            <a:ext cx="7871334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Dedicated Aircraft Systems</a:t>
            </a:r>
          </a:p>
        </p:txBody>
      </p:sp>
    </p:spTree>
    <p:extLst>
      <p:ext uri="{BB962C8B-B14F-4D97-AF65-F5344CB8AC3E}">
        <p14:creationId xmlns:p14="http://schemas.microsoft.com/office/powerpoint/2010/main" val="186823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Typical air data computer and pitot static systems schematic.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BAB38-F0CA-5761-D183-36C9A47FA1A6}"/>
              </a:ext>
            </a:extLst>
          </p:cNvPr>
          <p:cNvGrpSpPr/>
          <p:nvPr/>
        </p:nvGrpSpPr>
        <p:grpSpPr>
          <a:xfrm>
            <a:off x="2971800" y="38100"/>
            <a:ext cx="6057900" cy="5683250"/>
            <a:chOff x="2971800" y="76200"/>
            <a:chExt cx="6057900" cy="5683250"/>
          </a:xfrm>
        </p:grpSpPr>
        <p:pic>
          <p:nvPicPr>
            <p:cNvPr id="2" name="Picture 1" descr="A diagram of a plane&#10;&#10;Description automatically generated">
              <a:extLst>
                <a:ext uri="{FF2B5EF4-FFF2-40B4-BE49-F238E27FC236}">
                  <a16:creationId xmlns:a16="http://schemas.microsoft.com/office/drawing/2014/main" id="{52BEF430-A4C6-5CED-F85F-4962BCFE9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2300" y="147472"/>
              <a:ext cx="5867400" cy="561197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AEB211-A3DE-4B4F-AE1E-152C39C41119}"/>
                </a:ext>
              </a:extLst>
            </p:cNvPr>
            <p:cNvSpPr/>
            <p:nvPr/>
          </p:nvSpPr>
          <p:spPr>
            <a:xfrm>
              <a:off x="2971800" y="76200"/>
              <a:ext cx="876300" cy="194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diagram of a plane&#10;&#10;Description automatically generated">
            <a:extLst>
              <a:ext uri="{FF2B5EF4-FFF2-40B4-BE49-F238E27FC236}">
                <a16:creationId xmlns:a16="http://schemas.microsoft.com/office/drawing/2014/main" id="{13D36DE1-683A-83C9-00D7-42800A465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50" y="800100"/>
            <a:ext cx="2019300" cy="25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7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Pneumatic deicing boots.</a:t>
            </a:r>
          </a:p>
        </p:txBody>
      </p:sp>
      <p:pic>
        <p:nvPicPr>
          <p:cNvPr id="5" name="Picture 4" descr="A diagram of a tube&#10;&#10;Description automatically generated with medium confidence">
            <a:extLst>
              <a:ext uri="{FF2B5EF4-FFF2-40B4-BE49-F238E27FC236}">
                <a16:creationId xmlns:a16="http://schemas.microsoft.com/office/drawing/2014/main" id="{5BEC9D7B-9A57-C1AC-B895-13E9BB702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04" y="0"/>
            <a:ext cx="9907191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6.2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Thermal wing anti-ice.</a:t>
            </a:r>
          </a:p>
        </p:txBody>
      </p:sp>
      <p:pic>
        <p:nvPicPr>
          <p:cNvPr id="5" name="Picture 4" descr="A diagram of a wing&#10;&#10;Description automatically generated">
            <a:extLst>
              <a:ext uri="{FF2B5EF4-FFF2-40B4-BE49-F238E27FC236}">
                <a16:creationId xmlns:a16="http://schemas.microsoft.com/office/drawing/2014/main" id="{893AD7EE-3D71-01F3-FA2C-A2B7EDD14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32" y="1066800"/>
            <a:ext cx="11884368" cy="36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TKS liquid wing anti-ice.</a:t>
            </a:r>
          </a:p>
        </p:txBody>
      </p:sp>
      <p:pic>
        <p:nvPicPr>
          <p:cNvPr id="6" name="Picture 5" descr="A white tube with a black background&#10;&#10;Description automatically generated">
            <a:extLst>
              <a:ext uri="{FF2B5EF4-FFF2-40B4-BE49-F238E27FC236}">
                <a16:creationId xmlns:a16="http://schemas.microsoft.com/office/drawing/2014/main" id="{BBEDDBC9-F17E-9304-5D30-0BE516525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16" y="1075107"/>
            <a:ext cx="11884368" cy="36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Electrically heated propeller anti-ice system (“hot props”).</a:t>
            </a:r>
          </a:p>
        </p:txBody>
      </p:sp>
      <p:pic>
        <p:nvPicPr>
          <p:cNvPr id="5" name="Picture 4" descr="A diagram of a propeller&#10;&#10;Description automatically generated">
            <a:extLst>
              <a:ext uri="{FF2B5EF4-FFF2-40B4-BE49-F238E27FC236}">
                <a16:creationId xmlns:a16="http://schemas.microsoft.com/office/drawing/2014/main" id="{0C6DC4A8-739F-D865-97D9-4D2ACA26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100" y="495300"/>
            <a:ext cx="84201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B6603-080A-185E-F327-9239F549EB40}"/>
              </a:ext>
            </a:extLst>
          </p:cNvPr>
          <p:cNvSpPr txBox="1"/>
          <p:nvPr/>
        </p:nvSpPr>
        <p:spPr>
          <a:xfrm>
            <a:off x="304800" y="800100"/>
            <a:ext cx="3048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ptos" panose="020B0004020202020204" pitchFamily="34" charset="0"/>
              </a:rPr>
              <a:t>“Hot prop” anti-ice systems incorporate electric heating elements in rubber leading edge propeller boots. Due to high amperage requirements of electrical heating, all boots cannot be heated at the same time. A propeller anti-ice controller (or “timer”) sequentially cycles power to symmetrical sets of boots. An anti-ice electrical loadmeter (ammeter) is often associated with the system. Reduced or no current draw for one heating cycle indicates failed boot heating segments.</a:t>
            </a: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Inertial separator engine anti-ice system (“ice vanes” shown on a reverse-flow, free-turbine turboprop).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1E962-0D78-3D55-B4C5-26A198A1A686}"/>
              </a:ext>
            </a:extLst>
          </p:cNvPr>
          <p:cNvGrpSpPr/>
          <p:nvPr/>
        </p:nvGrpSpPr>
        <p:grpSpPr>
          <a:xfrm>
            <a:off x="3657600" y="3009900"/>
            <a:ext cx="2194803" cy="2645020"/>
            <a:chOff x="1485900" y="3204743"/>
            <a:chExt cx="1485900" cy="1790700"/>
          </a:xfrm>
        </p:grpSpPr>
        <p:pic>
          <p:nvPicPr>
            <p:cNvPr id="6" name="Picture 5" descr="A diagram of a propeller&#10;&#10;Description automatically generated">
              <a:extLst>
                <a:ext uri="{FF2B5EF4-FFF2-40B4-BE49-F238E27FC236}">
                  <a16:creationId xmlns:a16="http://schemas.microsoft.com/office/drawing/2014/main" id="{664074EB-986C-00F0-E032-E4F85B8D4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5900" y="3204743"/>
              <a:ext cx="1447800" cy="1790700"/>
            </a:xfrm>
            <a:prstGeom prst="rect">
              <a:avLst/>
            </a:prstGeom>
          </p:spPr>
        </p:pic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CE4877F-D450-0609-E959-47CE382213F1}"/>
                </a:ext>
              </a:extLst>
            </p:cNvPr>
            <p:cNvSpPr/>
            <p:nvPr/>
          </p:nvSpPr>
          <p:spPr>
            <a:xfrm>
              <a:off x="2639438" y="4072647"/>
              <a:ext cx="332362" cy="901430"/>
            </a:xfrm>
            <a:custGeom>
              <a:avLst/>
              <a:gdLst>
                <a:gd name="connsiteX0" fmla="*/ 285345 w 311285"/>
                <a:gd name="connsiteY0" fmla="*/ 0 h 901430"/>
                <a:gd name="connsiteX1" fmla="*/ 0 w 311285"/>
                <a:gd name="connsiteY1" fmla="*/ 492868 h 901430"/>
                <a:gd name="connsiteX2" fmla="*/ 90792 w 311285"/>
                <a:gd name="connsiteY2" fmla="*/ 739302 h 901430"/>
                <a:gd name="connsiteX3" fmla="*/ 168613 w 311285"/>
                <a:gd name="connsiteY3" fmla="*/ 836579 h 901430"/>
                <a:gd name="connsiteX4" fmla="*/ 252919 w 311285"/>
                <a:gd name="connsiteY4" fmla="*/ 894944 h 901430"/>
                <a:gd name="connsiteX5" fmla="*/ 311285 w 311285"/>
                <a:gd name="connsiteY5" fmla="*/ 901430 h 901430"/>
                <a:gd name="connsiteX6" fmla="*/ 285345 w 311285"/>
                <a:gd name="connsiteY6" fmla="*/ 0 h 90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285" h="901430">
                  <a:moveTo>
                    <a:pt x="285345" y="0"/>
                  </a:moveTo>
                  <a:lnTo>
                    <a:pt x="0" y="492868"/>
                  </a:lnTo>
                  <a:lnTo>
                    <a:pt x="90792" y="739302"/>
                  </a:lnTo>
                  <a:lnTo>
                    <a:pt x="168613" y="836579"/>
                  </a:lnTo>
                  <a:lnTo>
                    <a:pt x="252919" y="894944"/>
                  </a:lnTo>
                  <a:lnTo>
                    <a:pt x="311285" y="901430"/>
                  </a:lnTo>
                  <a:lnTo>
                    <a:pt x="2853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8628BF-FFB4-5DD7-871F-564BFB7DCFB7}"/>
              </a:ext>
            </a:extLst>
          </p:cNvPr>
          <p:cNvGrpSpPr/>
          <p:nvPr/>
        </p:nvGrpSpPr>
        <p:grpSpPr>
          <a:xfrm>
            <a:off x="2400300" y="-16120"/>
            <a:ext cx="6470613" cy="2645020"/>
            <a:chOff x="2989634" y="207234"/>
            <a:chExt cx="6337972" cy="2590800"/>
          </a:xfrm>
        </p:grpSpPr>
        <p:pic>
          <p:nvPicPr>
            <p:cNvPr id="5" name="Picture 4" descr="A diagram of a propeller&#10;&#10;Description automatically generated">
              <a:extLst>
                <a:ext uri="{FF2B5EF4-FFF2-40B4-BE49-F238E27FC236}">
                  <a16:creationId xmlns:a16="http://schemas.microsoft.com/office/drawing/2014/main" id="{F42E77BF-23CD-F6EE-21C0-DFD1A689F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0" y="207234"/>
              <a:ext cx="6279606" cy="2590800"/>
            </a:xfrm>
            <a:prstGeom prst="rect">
              <a:avLst/>
            </a:prstGeom>
          </p:spPr>
        </p:pic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9B08266-FB34-C868-F8CE-915C437852DF}"/>
                </a:ext>
              </a:extLst>
            </p:cNvPr>
            <p:cNvSpPr/>
            <p:nvPr/>
          </p:nvSpPr>
          <p:spPr>
            <a:xfrm>
              <a:off x="2989634" y="350196"/>
              <a:ext cx="810638" cy="778213"/>
            </a:xfrm>
            <a:custGeom>
              <a:avLst/>
              <a:gdLst>
                <a:gd name="connsiteX0" fmla="*/ 0 w 810638"/>
                <a:gd name="connsiteY0" fmla="*/ 19455 h 778213"/>
                <a:gd name="connsiteX1" fmla="*/ 19455 w 810638"/>
                <a:gd name="connsiteY1" fmla="*/ 778213 h 778213"/>
                <a:gd name="connsiteX2" fmla="*/ 706877 w 810638"/>
                <a:gd name="connsiteY2" fmla="*/ 765242 h 778213"/>
                <a:gd name="connsiteX3" fmla="*/ 810638 w 810638"/>
                <a:gd name="connsiteY3" fmla="*/ 557719 h 778213"/>
                <a:gd name="connsiteX4" fmla="*/ 752272 w 810638"/>
                <a:gd name="connsiteY4" fmla="*/ 0 h 778213"/>
                <a:gd name="connsiteX5" fmla="*/ 0 w 810638"/>
                <a:gd name="connsiteY5" fmla="*/ 19455 h 7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638" h="778213">
                  <a:moveTo>
                    <a:pt x="0" y="19455"/>
                  </a:moveTo>
                  <a:lnTo>
                    <a:pt x="19455" y="778213"/>
                  </a:lnTo>
                  <a:lnTo>
                    <a:pt x="706877" y="765242"/>
                  </a:lnTo>
                  <a:lnTo>
                    <a:pt x="810638" y="557719"/>
                  </a:lnTo>
                  <a:lnTo>
                    <a:pt x="752272" y="0"/>
                  </a:lnTo>
                  <a:lnTo>
                    <a:pt x="0" y="19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diagram of a propeller&#10;&#10;Description automatically generated">
            <a:extLst>
              <a:ext uri="{FF2B5EF4-FFF2-40B4-BE49-F238E27FC236}">
                <a16:creationId xmlns:a16="http://schemas.microsoft.com/office/drawing/2014/main" id="{C25B6A6C-F254-3382-0E20-BF843D687A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17" y="567268"/>
            <a:ext cx="2532464" cy="14069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0D32F1E-731B-45BE-A302-A289575CC639}"/>
              </a:ext>
            </a:extLst>
          </p:cNvPr>
          <p:cNvGrpSpPr/>
          <p:nvPr/>
        </p:nvGrpSpPr>
        <p:grpSpPr>
          <a:xfrm>
            <a:off x="5905500" y="2824046"/>
            <a:ext cx="6211677" cy="3005254"/>
            <a:chOff x="6557267" y="2781300"/>
            <a:chExt cx="6211677" cy="3005254"/>
          </a:xfrm>
        </p:grpSpPr>
        <p:pic>
          <p:nvPicPr>
            <p:cNvPr id="13" name="Picture 12" descr="A diagram of a propeller&#10;&#10;Description automatically generated">
              <a:extLst>
                <a:ext uri="{FF2B5EF4-FFF2-40B4-BE49-F238E27FC236}">
                  <a16:creationId xmlns:a16="http://schemas.microsoft.com/office/drawing/2014/main" id="{03F82065-14C3-1B6C-B048-9058F30C0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1300" y="2781300"/>
              <a:ext cx="6177644" cy="3005254"/>
            </a:xfrm>
            <a:prstGeom prst="rect">
              <a:avLst/>
            </a:prstGeom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B528F2C-B620-E6B9-3DC8-42C08E4C0679}"/>
                </a:ext>
              </a:extLst>
            </p:cNvPr>
            <p:cNvSpPr/>
            <p:nvPr/>
          </p:nvSpPr>
          <p:spPr>
            <a:xfrm>
              <a:off x="6557267" y="2957805"/>
              <a:ext cx="403870" cy="1118920"/>
            </a:xfrm>
            <a:custGeom>
              <a:avLst/>
              <a:gdLst>
                <a:gd name="connsiteX0" fmla="*/ 0 w 395591"/>
                <a:gd name="connsiteY0" fmla="*/ 0 h 1095983"/>
                <a:gd name="connsiteX1" fmla="*/ 311285 w 395591"/>
                <a:gd name="connsiteY1" fmla="*/ 25941 h 1095983"/>
                <a:gd name="connsiteX2" fmla="*/ 395591 w 395591"/>
                <a:gd name="connsiteY2" fmla="*/ 428017 h 1095983"/>
                <a:gd name="connsiteX3" fmla="*/ 220494 w 395591"/>
                <a:gd name="connsiteY3" fmla="*/ 966281 h 1095983"/>
                <a:gd name="connsiteX4" fmla="*/ 110247 w 395591"/>
                <a:gd name="connsiteY4" fmla="*/ 1089498 h 1095983"/>
                <a:gd name="connsiteX5" fmla="*/ 0 w 395591"/>
                <a:gd name="connsiteY5" fmla="*/ 1095983 h 1095983"/>
                <a:gd name="connsiteX6" fmla="*/ 0 w 395591"/>
                <a:gd name="connsiteY6" fmla="*/ 0 h 109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591" h="1095983">
                  <a:moveTo>
                    <a:pt x="0" y="0"/>
                  </a:moveTo>
                  <a:lnTo>
                    <a:pt x="311285" y="25941"/>
                  </a:lnTo>
                  <a:lnTo>
                    <a:pt x="395591" y="428017"/>
                  </a:lnTo>
                  <a:lnTo>
                    <a:pt x="220494" y="966281"/>
                  </a:lnTo>
                  <a:lnTo>
                    <a:pt x="110247" y="1089498"/>
                  </a:lnTo>
                  <a:lnTo>
                    <a:pt x="0" y="1095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D0B9B3-605A-7B28-3855-A989669DB264}"/>
              </a:ext>
            </a:extLst>
          </p:cNvPr>
          <p:cNvCxnSpPr>
            <a:cxnSpLocks/>
          </p:cNvCxnSpPr>
          <p:nvPr/>
        </p:nvCxnSpPr>
        <p:spPr>
          <a:xfrm>
            <a:off x="1905000" y="2781300"/>
            <a:ext cx="85725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9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Automatic brake.</a:t>
            </a:r>
          </a:p>
        </p:txBody>
      </p:sp>
      <p:pic>
        <p:nvPicPr>
          <p:cNvPr id="5" name="Picture 4" descr="A close-up of a device&#10;&#10;Description automatically generated">
            <a:extLst>
              <a:ext uri="{FF2B5EF4-FFF2-40B4-BE49-F238E27FC236}">
                <a16:creationId xmlns:a16="http://schemas.microsoft.com/office/drawing/2014/main" id="{1ED6FEA5-5FD5-7928-66BC-6EFBA8687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705" y="190500"/>
            <a:ext cx="52565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/>
          <a:lstStyle/>
          <a:p>
            <a:r>
              <a:rPr lang="en-US" dirty="0"/>
              <a:t>FIGURE 6.7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Annunciator or advisory panels.</a:t>
            </a:r>
          </a:p>
        </p:txBody>
      </p:sp>
      <p:pic>
        <p:nvPicPr>
          <p:cNvPr id="5" name="Picture 4" descr="A diagram of a warning light&#10;&#10;Description automatically generated">
            <a:extLst>
              <a:ext uri="{FF2B5EF4-FFF2-40B4-BE49-F238E27FC236}">
                <a16:creationId xmlns:a16="http://schemas.microsoft.com/office/drawing/2014/main" id="{A65326AB-7544-01B8-158E-D658B6F94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53" y="1438"/>
            <a:ext cx="9589294" cy="57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300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44</cp:revision>
  <dcterms:created xsi:type="dcterms:W3CDTF">2024-02-28T00:44:40Z</dcterms:created>
  <dcterms:modified xsi:type="dcterms:W3CDTF">2024-07-15T20:02:15Z</dcterms:modified>
</cp:coreProperties>
</file>